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3" r:id="rId3"/>
    <p:sldId id="257" r:id="rId4"/>
    <p:sldId id="259" r:id="rId5"/>
    <p:sldId id="435" r:id="rId6"/>
    <p:sldId id="434" r:id="rId7"/>
    <p:sldId id="428" r:id="rId8"/>
    <p:sldId id="272" r:id="rId9"/>
    <p:sldId id="436" r:id="rId10"/>
    <p:sldId id="438" r:id="rId11"/>
    <p:sldId id="439" r:id="rId12"/>
    <p:sldId id="431" r:id="rId13"/>
    <p:sldId id="264" r:id="rId14"/>
    <p:sldId id="432" r:id="rId15"/>
    <p:sldId id="269" r:id="rId16"/>
    <p:sldId id="437" r:id="rId17"/>
    <p:sldId id="35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3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2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34535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484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81104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196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8663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2253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05991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9935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67307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6184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8879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51460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52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5825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41672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48869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EF178-747D-4615-B1E7-9119927878E3}" type="datetimeFigureOut">
              <a:rPr lang="sl-SI" smtClean="0"/>
              <a:t>19.5.2020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8A7772-0BEB-4AFB-82DA-346770E8D0B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334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83048" y="4589296"/>
            <a:ext cx="9144000" cy="1317010"/>
          </a:xfrm>
        </p:spPr>
        <p:txBody>
          <a:bodyPr>
            <a:noAutofit/>
          </a:bodyPr>
          <a:lstStyle/>
          <a:p>
            <a:pPr algn="ctr"/>
            <a:r>
              <a:rPr lang="sl-SI" sz="6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PODROČJA DELOVANJA IN  DEJAVNOSTI</a:t>
            </a:r>
            <a:endParaRPr lang="sl-SI" sz="6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3999" y="5683885"/>
            <a:ext cx="9144000" cy="642257"/>
          </a:xfrm>
        </p:spPr>
        <p:txBody>
          <a:bodyPr/>
          <a:lstStyle/>
          <a:p>
            <a:endParaRPr lang="sl-SI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214" y="678212"/>
            <a:ext cx="6639571" cy="296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9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 sz="6700" dirty="0">
                <a:solidFill>
                  <a:srgbClr val="FF0000"/>
                </a:solidFill>
                <a:latin typeface="Calibri" panose="020F0502020204030204" pitchFamily="34" charset="0"/>
              </a:rPr>
              <a:t>Javna pooblastila</a:t>
            </a:r>
            <a:r>
              <a:rPr lang="sl-SI" sz="6700" dirty="0"/>
              <a:t/>
            </a:r>
            <a:br>
              <a:rPr lang="sl-SI" sz="6700" dirty="0"/>
            </a:br>
            <a:r>
              <a:rPr lang="sl-SI" dirty="0"/>
              <a:t/>
            </a:r>
            <a:br>
              <a:rPr lang="sl-SI" dirty="0"/>
            </a:b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07067" y="2879976"/>
            <a:ext cx="9144000" cy="309739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l-SI" sz="3200" dirty="0">
                <a:solidFill>
                  <a:srgbClr val="FF0000"/>
                </a:solidFill>
                <a:latin typeface="Calibri" panose="020F0502020204030204" pitchFamily="34" charset="0"/>
              </a:rPr>
              <a:t>Prva pomoč: tečaji in izpiti prve pomoči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l-SI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Krvodajalstvo</a:t>
            </a:r>
            <a:r>
              <a:rPr lang="sl-SI" sz="3200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endParaRPr lang="sl-SI" sz="32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l-SI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Zaščita </a:t>
            </a:r>
            <a:r>
              <a:rPr lang="sl-SI" sz="3200" dirty="0">
                <a:solidFill>
                  <a:srgbClr val="FF0000"/>
                </a:solidFill>
                <a:latin typeface="Calibri" panose="020F0502020204030204" pitchFamily="34" charset="0"/>
              </a:rPr>
              <a:t>in reševanje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sl-SI" sz="3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200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16227" y="-531552"/>
            <a:ext cx="9144000" cy="2387600"/>
          </a:xfrm>
        </p:spPr>
        <p:txBody>
          <a:bodyPr/>
          <a:lstStyle/>
          <a:p>
            <a:pPr algn="ctr"/>
            <a: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  <a:t>Prva pomoč: </a:t>
            </a:r>
            <a:b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  <a:t>tečaji in izpiti prve pomoči</a:t>
            </a:r>
          </a:p>
        </p:txBody>
      </p:sp>
      <p:sp>
        <p:nvSpPr>
          <p:cNvPr id="3" name="Rectangle 2"/>
          <p:cNvSpPr/>
          <p:nvPr/>
        </p:nvSpPr>
        <p:spPr>
          <a:xfrm>
            <a:off x="980303" y="2154364"/>
            <a:ext cx="984421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200" dirty="0" smtClean="0"/>
              <a:t>V letu 2019: </a:t>
            </a:r>
            <a:r>
              <a:rPr lang="sl-SI" sz="3200" b="1" dirty="0" smtClean="0"/>
              <a:t>17</a:t>
            </a:r>
            <a:r>
              <a:rPr lang="sl-SI" sz="3200" dirty="0" smtClean="0"/>
              <a:t> </a:t>
            </a:r>
            <a:r>
              <a:rPr lang="sl-SI" sz="3200" b="1" dirty="0"/>
              <a:t>tečajev </a:t>
            </a:r>
            <a:r>
              <a:rPr lang="sl-SI" sz="3200" dirty="0"/>
              <a:t>in izpitov iz prve pomoči za voznike motornih </a:t>
            </a:r>
            <a:r>
              <a:rPr lang="sl-SI" sz="3200" dirty="0" smtClean="0"/>
              <a:t>vozil </a:t>
            </a:r>
            <a:r>
              <a:rPr lang="sl-SI" sz="3200" dirty="0" smtClean="0"/>
              <a:t>~ </a:t>
            </a:r>
            <a:r>
              <a:rPr lang="sl-SI" sz="3200" b="1" dirty="0" smtClean="0"/>
              <a:t>284</a:t>
            </a:r>
            <a:r>
              <a:rPr lang="sl-SI" sz="3200" dirty="0" smtClean="0"/>
              <a:t> </a:t>
            </a:r>
            <a:r>
              <a:rPr lang="sl-SI" sz="3200" b="1" dirty="0" smtClean="0"/>
              <a:t>kandidatov: </a:t>
            </a:r>
            <a:endParaRPr lang="sl-SI" sz="3200" dirty="0" smtClean="0"/>
          </a:p>
          <a:p>
            <a:pPr marL="914400" lvl="1" indent="-457200">
              <a:buFont typeface="Arial" pitchFamily="34" charset="0"/>
              <a:buChar char="•"/>
            </a:pPr>
            <a:r>
              <a:rPr lang="sl-SI" sz="3200" b="1" dirty="0" smtClean="0"/>
              <a:t>11 </a:t>
            </a:r>
            <a:r>
              <a:rPr lang="sl-SI" sz="3200" dirty="0"/>
              <a:t>rednih </a:t>
            </a:r>
            <a:r>
              <a:rPr lang="sl-SI" sz="3200" dirty="0" smtClean="0"/>
              <a:t>tečajev na sedežu OZRK Ajdovščina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sl-SI" sz="3200" dirty="0" smtClean="0"/>
              <a:t>po </a:t>
            </a:r>
            <a:r>
              <a:rPr lang="sl-SI" sz="3200" b="1" dirty="0" smtClean="0"/>
              <a:t>3 </a:t>
            </a:r>
            <a:r>
              <a:rPr lang="sl-SI" sz="3200" dirty="0" smtClean="0"/>
              <a:t>tečaji na ŠGV ter na SŠ Veno </a:t>
            </a:r>
            <a:r>
              <a:rPr lang="sl-SI" sz="3200" dirty="0"/>
              <a:t>Pilon </a:t>
            </a:r>
            <a:r>
              <a:rPr lang="sl-SI" sz="3200" dirty="0" smtClean="0"/>
              <a:t>Ajdovščina</a:t>
            </a:r>
          </a:p>
          <a:p>
            <a:pPr algn="just">
              <a:spcAft>
                <a:spcPts val="0"/>
              </a:spcAft>
            </a:pPr>
            <a:r>
              <a:rPr lang="sl-SI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7 tečajev </a:t>
            </a:r>
            <a:r>
              <a:rPr lang="sl-SI" sz="3200" dirty="0"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prve pomoči za delovne </a:t>
            </a:r>
            <a:r>
              <a:rPr lang="sl-SI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organizacije </a:t>
            </a:r>
          </a:p>
          <a:p>
            <a:pPr algn="just">
              <a:spcAft>
                <a:spcPts val="0"/>
              </a:spcAft>
            </a:pPr>
            <a:r>
              <a:rPr lang="sl-SI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~ </a:t>
            </a:r>
            <a:r>
              <a:rPr lang="sl-SI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96</a:t>
            </a:r>
            <a:r>
              <a:rPr lang="sl-SI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sl-SI" sz="3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kandidatov</a:t>
            </a:r>
            <a:endParaRPr lang="sl-SI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/>
            <a:endParaRPr lang="sl-SI" sz="3200" b="1" dirty="0"/>
          </a:p>
          <a:p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703" y="5138596"/>
            <a:ext cx="4722826" cy="17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3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41215"/>
          </a:xfrm>
        </p:spPr>
        <p:txBody>
          <a:bodyPr/>
          <a:lstStyle/>
          <a:p>
            <a:pPr algn="ctr"/>
            <a:r>
              <a:rPr lang="sl-SI" dirty="0"/>
              <a:t> </a:t>
            </a:r>
            <a: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  <a:t>Krvodajalstvo</a:t>
            </a:r>
          </a:p>
        </p:txBody>
      </p:sp>
      <p:sp>
        <p:nvSpPr>
          <p:cNvPr id="3" name="Rectangle 2"/>
          <p:cNvSpPr/>
          <p:nvPr/>
        </p:nvSpPr>
        <p:spPr>
          <a:xfrm>
            <a:off x="1289220" y="2259386"/>
            <a:ext cx="92758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200" dirty="0" smtClean="0"/>
              <a:t>Letno </a:t>
            </a:r>
            <a:r>
              <a:rPr lang="sl-SI" sz="3200" dirty="0" smtClean="0"/>
              <a:t>2 tridnevni </a:t>
            </a:r>
            <a:r>
              <a:rPr lang="sl-SI" sz="3200" dirty="0"/>
              <a:t>terenski krvodajalski akciji v Ajdovščini in </a:t>
            </a:r>
            <a:r>
              <a:rPr lang="sl-SI" sz="3200" dirty="0" smtClean="0"/>
              <a:t>Vipavi: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sl-SI" sz="2800" dirty="0" smtClean="0"/>
              <a:t>maj 2019: </a:t>
            </a:r>
            <a:r>
              <a:rPr lang="sl-SI" sz="2800" dirty="0"/>
              <a:t>352 </a:t>
            </a:r>
            <a:r>
              <a:rPr lang="sl-SI" sz="2800" dirty="0" smtClean="0"/>
              <a:t>krvodajalcev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sl-SI" sz="2800" dirty="0" smtClean="0"/>
              <a:t>september 2019: 409 krvodajalcev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08" y="4111880"/>
            <a:ext cx="4082078" cy="30615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681" y="3740918"/>
            <a:ext cx="4142686" cy="275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23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141" y="1232500"/>
            <a:ext cx="10515600" cy="4351338"/>
          </a:xfrm>
        </p:spPr>
        <p:txBody>
          <a:bodyPr/>
          <a:lstStyle/>
          <a:p>
            <a:r>
              <a:rPr lang="sl-SI" sz="3200" dirty="0">
                <a:solidFill>
                  <a:srgbClr val="FF0000"/>
                </a:solidFill>
              </a:rPr>
              <a:t>3 ekipe prve pomoči </a:t>
            </a:r>
            <a:r>
              <a:rPr lang="sl-SI" sz="3200" dirty="0"/>
              <a:t>v pripravljenosti ves čas  - odzovejo se in pomagajo v primeru naravne ali druge nesreče </a:t>
            </a:r>
          </a:p>
          <a:p>
            <a:r>
              <a:rPr lang="sl-SI" sz="3200" dirty="0"/>
              <a:t>Usposabljanje in nadgrajevanje znanja </a:t>
            </a:r>
          </a:p>
          <a:p>
            <a:r>
              <a:rPr lang="sl-SI" sz="3200" dirty="0" smtClean="0"/>
              <a:t>OŠ </a:t>
            </a:r>
            <a:r>
              <a:rPr lang="sl-SI" sz="3200" dirty="0"/>
              <a:t>in SŠ ekipe prve </a:t>
            </a:r>
            <a:r>
              <a:rPr lang="sl-SI" sz="3200" dirty="0" smtClean="0"/>
              <a:t>pomoči</a:t>
            </a:r>
            <a:endParaRPr lang="sl-SI" sz="3200" dirty="0"/>
          </a:p>
          <a:p>
            <a:endParaRPr lang="sl-SI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12" y="3481859"/>
            <a:ext cx="4863415" cy="32422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787" y="0"/>
            <a:ext cx="7078069" cy="16033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3" y="4460789"/>
            <a:ext cx="3618695" cy="187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9319282" cy="1923535"/>
          </a:xfrm>
        </p:spPr>
        <p:txBody>
          <a:bodyPr>
            <a:noAutofit/>
          </a:bodyPr>
          <a:lstStyle/>
          <a:p>
            <a:r>
              <a:rPr lang="sl-SI" sz="6000" b="1" dirty="0" smtClean="0">
                <a:solidFill>
                  <a:srgbClr val="FF0000"/>
                </a:solidFill>
              </a:rPr>
              <a:t>Zdravstveno preventivna dejavnost za občane</a:t>
            </a:r>
            <a:endParaRPr lang="sl-SI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4" y="2327866"/>
            <a:ext cx="10515600" cy="43358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l-SI" dirty="0" smtClean="0"/>
          </a:p>
          <a:p>
            <a:r>
              <a:rPr lang="sl-SI" sz="3200" dirty="0" smtClean="0"/>
              <a:t>Meritve:</a:t>
            </a:r>
          </a:p>
          <a:p>
            <a:pPr marL="0" indent="0">
              <a:buNone/>
            </a:pPr>
            <a:r>
              <a:rPr lang="sl-SI" sz="3200" dirty="0" smtClean="0"/>
              <a:t>   krvnega tlaka</a:t>
            </a:r>
          </a:p>
          <a:p>
            <a:pPr marL="0" indent="0">
              <a:buNone/>
            </a:pPr>
            <a:r>
              <a:rPr lang="sl-SI" sz="3200" dirty="0" smtClean="0"/>
              <a:t>   holesterola</a:t>
            </a:r>
          </a:p>
          <a:p>
            <a:pPr marL="0" indent="0">
              <a:buNone/>
            </a:pPr>
            <a:r>
              <a:rPr lang="sl-SI" sz="3200" dirty="0" smtClean="0"/>
              <a:t>   sladkorja v krvi</a:t>
            </a:r>
          </a:p>
          <a:p>
            <a:endParaRPr lang="sl-SI" sz="3200" dirty="0" smtClean="0"/>
          </a:p>
          <a:p>
            <a:r>
              <a:rPr lang="sl-SI" sz="3200" dirty="0" smtClean="0"/>
              <a:t>Vzdrževanje mreže defibrilatorjev ~ doslej nameščenih že </a:t>
            </a:r>
            <a:r>
              <a:rPr lang="sl-SI" sz="3200" b="1" dirty="0" smtClean="0"/>
              <a:t>41</a:t>
            </a:r>
            <a:endParaRPr lang="sl-SI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684" y="2661498"/>
            <a:ext cx="2762122" cy="273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4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sz="6000" b="1" dirty="0" smtClean="0">
                <a:solidFill>
                  <a:srgbClr val="FF0000"/>
                </a:solidFill>
              </a:rPr>
              <a:t>Darovanje organov</a:t>
            </a:r>
            <a:endParaRPr lang="sl-SI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l-SI" sz="3200" dirty="0" smtClean="0"/>
              <a:t>Prebivalce motiviramo za darovanje organov po smrti. V letu 2019 so se za tako obliko pomoči odločili 3 ljudje.</a:t>
            </a:r>
            <a:endParaRPr lang="sl-SI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58" y="4330829"/>
            <a:ext cx="2705100" cy="1695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37" y="4337503"/>
            <a:ext cx="2857500" cy="1819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827" y="4273980"/>
            <a:ext cx="4315156" cy="22405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29726" y="6514542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900" dirty="0"/>
              <a:t>https://www.zdravo-slovenija.com/new-blog/2017/4/5/j1v0qyyj5xvcu92xizslb1lwhavvp2</a:t>
            </a:r>
          </a:p>
        </p:txBody>
      </p:sp>
      <p:sp>
        <p:nvSpPr>
          <p:cNvPr id="8" name="Rectangle 7"/>
          <p:cNvSpPr/>
          <p:nvPr/>
        </p:nvSpPr>
        <p:spPr>
          <a:xfrm>
            <a:off x="451757" y="6283710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900" dirty="0"/>
              <a:t>https://www.zdravo-slovenija.com/new-blog/2017/4/5/j1v0qyyj5xvcu92xizslb1lwhavvp2</a:t>
            </a:r>
          </a:p>
        </p:txBody>
      </p:sp>
    </p:spTree>
    <p:extLst>
      <p:ext uri="{BB962C8B-B14F-4D97-AF65-F5344CB8AC3E}">
        <p14:creationId xmlns:p14="http://schemas.microsoft.com/office/powerpoint/2010/main" val="2283638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499286" y="591023"/>
            <a:ext cx="9144000" cy="2387600"/>
          </a:xfrm>
        </p:spPr>
        <p:txBody>
          <a:bodyPr/>
          <a:lstStyle/>
          <a:p>
            <a:pPr algn="ctr"/>
            <a: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  <a:t>Humanitarna pomoč</a:t>
            </a:r>
            <a:b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  <a:t>in socialna dejavnost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06" y="3663134"/>
            <a:ext cx="489585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02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5713" y="713517"/>
            <a:ext cx="10515600" cy="1937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200" b="1" dirty="0" smtClean="0">
                <a:solidFill>
                  <a:srgbClr val="FF0000"/>
                </a:solidFill>
              </a:rPr>
              <a:t>Prehranski paketi</a:t>
            </a:r>
            <a:r>
              <a:rPr lang="sl-SI" sz="3200" dirty="0" smtClean="0">
                <a:solidFill>
                  <a:srgbClr val="FF0000"/>
                </a:solidFill>
              </a:rPr>
              <a:t>, </a:t>
            </a:r>
            <a:r>
              <a:rPr lang="sl-SI" sz="3200" b="1" dirty="0" smtClean="0">
                <a:solidFill>
                  <a:srgbClr val="FF0000"/>
                </a:solidFill>
              </a:rPr>
              <a:t>podarjena rabljena oblačila </a:t>
            </a:r>
            <a:r>
              <a:rPr lang="sl-SI" sz="3200" dirty="0"/>
              <a:t>in druge </a:t>
            </a:r>
            <a:r>
              <a:rPr lang="sl-SI" sz="3200" dirty="0" smtClean="0"/>
              <a:t>dobrine v </a:t>
            </a:r>
            <a:r>
              <a:rPr lang="sl-SI" sz="3200" dirty="0"/>
              <a:t>skladišču v Regijskem skladišču civilne zaščite v Ajdovščini. </a:t>
            </a:r>
            <a:endParaRPr lang="sl-SI" sz="3200" dirty="0" smtClean="0"/>
          </a:p>
          <a:p>
            <a:endParaRPr lang="sl-SI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648" y="2989765"/>
            <a:ext cx="5988908" cy="33687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87" y="2762738"/>
            <a:ext cx="4795213" cy="359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02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356" y="750587"/>
            <a:ext cx="10515600" cy="4351338"/>
          </a:xfrm>
        </p:spPr>
        <p:txBody>
          <a:bodyPr/>
          <a:lstStyle/>
          <a:p>
            <a:r>
              <a:rPr lang="sl-SI" sz="3200" b="1" dirty="0">
                <a:solidFill>
                  <a:srgbClr val="FF0000"/>
                </a:solidFill>
              </a:rPr>
              <a:t>Podarjena kosila </a:t>
            </a:r>
            <a:r>
              <a:rPr lang="sl-SI" sz="3200" dirty="0"/>
              <a:t>V nekaterih izobraževalnih institucijah, domovih za starejše ter v gostinskih obratih so se odločili, da bodo </a:t>
            </a:r>
            <a:r>
              <a:rPr lang="sl-SI" sz="3200" b="1" dirty="0"/>
              <a:t>presežke kosil darovali socialno ogroženim ljudem. </a:t>
            </a:r>
          </a:p>
          <a:p>
            <a:endParaRPr lang="sl-SI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428" y="2926256"/>
            <a:ext cx="6075404" cy="34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46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433" y="614663"/>
            <a:ext cx="10515600" cy="4351338"/>
          </a:xfrm>
        </p:spPr>
        <p:txBody>
          <a:bodyPr/>
          <a:lstStyle/>
          <a:p>
            <a:r>
              <a:rPr lang="sl-SI" sz="3200" b="1" dirty="0">
                <a:solidFill>
                  <a:srgbClr val="FF0000"/>
                </a:solidFill>
              </a:rPr>
              <a:t>Predavanja in delavnice v dnevnem centru:</a:t>
            </a:r>
            <a:r>
              <a:rPr lang="sl-SI" sz="3200" dirty="0"/>
              <a:t> šivanje, joga, duhovna rast, delavnice nenasilne komunikacije, ustvarjalne delavnice...</a:t>
            </a:r>
            <a:r>
              <a:rPr lang="sl-SI" sz="3200" b="1" dirty="0"/>
              <a:t> Namen je povezovanje prejemnikov pomoči</a:t>
            </a:r>
            <a:r>
              <a:rPr lang="sl-SI" sz="3200" dirty="0"/>
              <a:t> in jih opolnomočiti za življenje.</a:t>
            </a:r>
            <a:endParaRPr lang="sl-SI" sz="3200" dirty="0">
              <a:solidFill>
                <a:srgbClr val="FF0000"/>
              </a:solidFill>
            </a:endParaRPr>
          </a:p>
          <a:p>
            <a:endParaRPr lang="sl-SI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6946">
            <a:off x="3899540" y="3587126"/>
            <a:ext cx="3848672" cy="21648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4" y="2790332"/>
            <a:ext cx="3519616" cy="26397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358" y="3514082"/>
            <a:ext cx="4355757" cy="290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49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346" y="47873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l-SI" sz="3200" b="1" dirty="0" smtClean="0">
                <a:solidFill>
                  <a:srgbClr val="FF0000"/>
                </a:solidFill>
              </a:rPr>
              <a:t>Dobrodelne akcije</a:t>
            </a:r>
          </a:p>
          <a:p>
            <a:r>
              <a:rPr lang="sl-SI" sz="3200" dirty="0" smtClean="0"/>
              <a:t>Zbiranje plastičnih pokrovčkov - sredstva za terapije bolnih otrok</a:t>
            </a:r>
          </a:p>
          <a:p>
            <a:r>
              <a:rPr lang="sl-SI" sz="3200" dirty="0" smtClean="0"/>
              <a:t>Zbiranje prehranskih in higienskih izdelkov v Mercatorjevih trgovinah </a:t>
            </a:r>
            <a:r>
              <a:rPr lang="sl-SI" sz="3200" dirty="0"/>
              <a:t>- </a:t>
            </a:r>
            <a:r>
              <a:rPr lang="sl-SI" sz="3200" dirty="0" smtClean="0"/>
              <a:t>za socialno šibke ljudi</a:t>
            </a:r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837" y="3557160"/>
            <a:ext cx="3702908" cy="247169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33600" y="6028851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900" dirty="0"/>
              <a:t>https://www.lokalne-ajdovscina.si/article/2018040913263648/zbiranje_plasticnih_zamaskov_za_vida/</a:t>
            </a:r>
          </a:p>
        </p:txBody>
      </p:sp>
    </p:spTree>
    <p:extLst>
      <p:ext uri="{BB962C8B-B14F-4D97-AF65-F5344CB8AC3E}">
        <p14:creationId xmlns:p14="http://schemas.microsoft.com/office/powerpoint/2010/main" val="3655263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470438"/>
            <a:ext cx="9144000" cy="2149194"/>
          </a:xfrm>
        </p:spPr>
        <p:txBody>
          <a:bodyPr>
            <a:normAutofit fontScale="90000"/>
          </a:bodyPr>
          <a:lstStyle/>
          <a:p>
            <a:pPr algn="ctr"/>
            <a:r>
              <a:rPr lang="sl-SI" sz="4900" b="1" dirty="0">
                <a:solidFill>
                  <a:srgbClr val="FF0000"/>
                </a:solidFill>
                <a:latin typeface="Calibri" panose="020F0502020204030204" pitchFamily="34" charset="0"/>
              </a:rPr>
              <a:t>Otroci in mladina</a:t>
            </a:r>
            <a:r>
              <a:rPr lang="sl-SI" sz="4900" dirty="0"/>
              <a:t/>
            </a:r>
            <a:br>
              <a:rPr lang="sl-SI" sz="4900" dirty="0"/>
            </a:br>
            <a:r>
              <a:rPr lang="sl-SI" dirty="0"/>
              <a:t/>
            </a:r>
            <a:br>
              <a:rPr lang="sl-SI" dirty="0"/>
            </a:b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782594" y="1545035"/>
            <a:ext cx="9144000" cy="165576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l-SI" sz="3200" dirty="0">
                <a:latin typeface="Calibri" panose="020F0502020204030204" pitchFamily="34" charset="0"/>
              </a:rPr>
              <a:t>L</a:t>
            </a:r>
            <a:r>
              <a:rPr lang="sl-SI" sz="3200" dirty="0" smtClean="0">
                <a:latin typeface="Calibri" panose="020F0502020204030204" pitchFamily="34" charset="0"/>
              </a:rPr>
              <a:t>etovanje otrok in družin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l-SI" sz="3200" dirty="0">
                <a:latin typeface="Calibri" panose="020F0502020204030204" pitchFamily="34" charset="0"/>
              </a:rPr>
              <a:t>K</a:t>
            </a:r>
            <a:r>
              <a:rPr lang="sl-SI" sz="3200" dirty="0" smtClean="0">
                <a:latin typeface="Calibri" panose="020F0502020204030204" pitchFamily="34" charset="0"/>
              </a:rPr>
              <a:t>opanje v letnem bazenu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l-SI" sz="3200" dirty="0">
                <a:latin typeface="Calibri" panose="020F0502020204030204" pitchFamily="34" charset="0"/>
              </a:rPr>
              <a:t>P</a:t>
            </a:r>
            <a:r>
              <a:rPr lang="sl-SI" sz="3200" dirty="0" smtClean="0">
                <a:latin typeface="Calibri" panose="020F0502020204030204" pitchFamily="34" charset="0"/>
              </a:rPr>
              <a:t>omoč pri nakupu šolskih potrebščin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l-SI" sz="3200" dirty="0" smtClean="0">
                <a:latin typeface="Calibri" panose="020F0502020204030204" pitchFamily="34" charset="0"/>
              </a:rPr>
              <a:t>Novoletna obdaritev</a:t>
            </a:r>
            <a:endParaRPr lang="sl-SI" sz="3200" dirty="0">
              <a:latin typeface="Calibri" panose="020F0502020204030204" pitchFamily="34" charset="0"/>
            </a:endParaRPr>
          </a:p>
          <a:p>
            <a:pPr algn="l"/>
            <a:r>
              <a:rPr lang="es-ES" sz="3200" dirty="0"/>
              <a:t>	</a:t>
            </a:r>
            <a:endParaRPr lang="sl-SI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96" y="4052244"/>
            <a:ext cx="4876800" cy="2657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699" y="3533987"/>
            <a:ext cx="4278428" cy="284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82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 smtClean="0">
                <a:solidFill>
                  <a:srgbClr val="FF0000"/>
                </a:solidFill>
              </a:rPr>
              <a:t>Starejši</a:t>
            </a:r>
            <a:endParaRPr lang="sl-SI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0209"/>
            <a:ext cx="10515600" cy="4351338"/>
          </a:xfrm>
        </p:spPr>
        <p:txBody>
          <a:bodyPr>
            <a:normAutofit/>
          </a:bodyPr>
          <a:lstStyle/>
          <a:p>
            <a:r>
              <a:rPr lang="sl-SI" sz="3200" dirty="0" smtClean="0"/>
              <a:t>Letovanje starejših na morju</a:t>
            </a:r>
          </a:p>
          <a:p>
            <a:r>
              <a:rPr lang="sl-SI" sz="3200" dirty="0" smtClean="0"/>
              <a:t>Obiskovanje in novoletno obdarovanje starejših (okrog 1.100 starejiših od 80 let)</a:t>
            </a:r>
          </a:p>
          <a:p>
            <a:r>
              <a:rPr lang="sl-SI" sz="3200" dirty="0" smtClean="0"/>
              <a:t>Organizirana srečanja starejših (nad 80 let)</a:t>
            </a:r>
            <a:endParaRPr lang="sl-SI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114" y="3741802"/>
            <a:ext cx="4318686" cy="287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28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  <a:t>Medgeneracijsko sodelovanje</a:t>
            </a:r>
            <a:br>
              <a:rPr lang="sl-SI" b="1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sl-SI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prežema vse naše programe</a:t>
            </a:r>
            <a:r>
              <a:rPr lang="sl-SI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88062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sz="6000" b="1" dirty="0" smtClean="0">
                <a:solidFill>
                  <a:srgbClr val="FF0000"/>
                </a:solidFill>
              </a:rPr>
              <a:t>Prostovoljci...</a:t>
            </a:r>
            <a:endParaRPr lang="sl-SI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832" y="1740460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sl-SI" sz="4000" dirty="0" smtClean="0"/>
              <a:t>...pomagate pri izvebi večine naših dejavnosti.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sz="7200" dirty="0" smtClean="0">
                <a:solidFill>
                  <a:srgbClr val="FF0000"/>
                </a:solidFill>
              </a:rPr>
              <a:t>HVALA!</a:t>
            </a:r>
            <a:endParaRPr lang="sl-SI" sz="72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503" y="2490951"/>
            <a:ext cx="4460238" cy="454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3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-1" y="0"/>
            <a:ext cx="12198471" cy="2585323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kumimoji="0" lang="sl-SI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  <a:t>SKUPAJ Z VAMI</a:t>
            </a:r>
            <a:br>
              <a:rPr kumimoji="0" lang="sl-SI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</a:br>
            <a:r>
              <a:rPr kumimoji="0" lang="sl-SI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  <a:t>UDEJANJAMO NAČELA</a:t>
            </a:r>
            <a:br>
              <a:rPr kumimoji="0" lang="sl-SI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</a:br>
            <a:r>
              <a:rPr kumimoji="0" lang="sl-SI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  <a:t>GIBANJA RDEČEGA KRIŽA</a:t>
            </a:r>
            <a:endParaRPr kumimoji="0" lang="sv-SE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5" name="Pravokotnik 4"/>
          <p:cNvSpPr/>
          <p:nvPr/>
        </p:nvSpPr>
        <p:spPr>
          <a:xfrm>
            <a:off x="3635153" y="4337659"/>
            <a:ext cx="4110682" cy="1877437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kumimoji="0" lang="sl-SI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  <a:t>Še enkrat</a:t>
            </a:r>
            <a:r>
              <a:rPr kumimoji="0" lang="sl-SI" sz="28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  <a:t> iz srca </a:t>
            </a:r>
            <a:r>
              <a:rPr kumimoji="0" lang="sl-SI" sz="8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  <a:t>HVALA</a:t>
            </a:r>
            <a:r>
              <a:rPr kumimoji="0" lang="sl-SI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  <a:t>!</a:t>
            </a:r>
            <a:r>
              <a:rPr kumimoji="0" lang="sl-SI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endParaRPr kumimoji="0" lang="sv-SE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510" y="2342"/>
            <a:ext cx="1494961" cy="143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35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Custom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FF0000"/>
      </a:accent1>
      <a:accent2>
        <a:srgbClr val="EC0000"/>
      </a:accent2>
      <a:accent3>
        <a:srgbClr val="FF5C4F"/>
      </a:accent3>
      <a:accent4>
        <a:srgbClr val="B19C7D"/>
      </a:accent4>
      <a:accent5>
        <a:srgbClr val="B40000"/>
      </a:accent5>
      <a:accent6>
        <a:srgbClr val="FEC1B0"/>
      </a:accent6>
      <a:hlink>
        <a:srgbClr val="710D05"/>
      </a:hlink>
      <a:folHlink>
        <a:srgbClr val="FA412E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778</TotalTime>
  <Words>345</Words>
  <Application>Microsoft Office PowerPoint</Application>
  <PresentationFormat>Widescreen</PresentationFormat>
  <Paragraphs>55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Tahoma</vt:lpstr>
      <vt:lpstr>Times New Roman</vt:lpstr>
      <vt:lpstr>Trebuchet MS</vt:lpstr>
      <vt:lpstr>Wingdings 3</vt:lpstr>
      <vt:lpstr>Facet</vt:lpstr>
      <vt:lpstr>PODROČJA DELOVANJA IN  DEJAVNOSTI</vt:lpstr>
      <vt:lpstr>Javna pooblastila  </vt:lpstr>
      <vt:lpstr>Prva pomoč:  tečaji in izpiti prve pomoči</vt:lpstr>
      <vt:lpstr> Krvodajalstvo</vt:lpstr>
      <vt:lpstr>PowerPoint Presentation</vt:lpstr>
      <vt:lpstr>Zdravstveno preventivna dejavnost za občane</vt:lpstr>
      <vt:lpstr>Darovanje organov</vt:lpstr>
      <vt:lpstr>Humanitarna pomoč in socialna dejavnost</vt:lpstr>
      <vt:lpstr>PowerPoint Presentation</vt:lpstr>
      <vt:lpstr>PowerPoint Presentation</vt:lpstr>
      <vt:lpstr>PowerPoint Presentation</vt:lpstr>
      <vt:lpstr>PowerPoint Presentation</vt:lpstr>
      <vt:lpstr>Otroci in mladina  </vt:lpstr>
      <vt:lpstr>Starejši</vt:lpstr>
      <vt:lpstr>Medgeneracijsko sodelovanje prežema vse naše programe </vt:lpstr>
      <vt:lpstr>Prostovoljci...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Vedrana Pokleka</dc:creator>
  <cp:lastModifiedBy>Uporabnik</cp:lastModifiedBy>
  <cp:revision>63</cp:revision>
  <dcterms:created xsi:type="dcterms:W3CDTF">2019-03-20T17:44:35Z</dcterms:created>
  <dcterms:modified xsi:type="dcterms:W3CDTF">2020-05-19T13:53:12Z</dcterms:modified>
</cp:coreProperties>
</file>